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86" r:id="rId4"/>
    <p:sldId id="320" r:id="rId5"/>
    <p:sldId id="260" r:id="rId6"/>
    <p:sldId id="262" r:id="rId7"/>
    <p:sldId id="306" r:id="rId8"/>
    <p:sldId id="259" r:id="rId9"/>
    <p:sldId id="287" r:id="rId10"/>
    <p:sldId id="279" r:id="rId11"/>
    <p:sldId id="258" r:id="rId12"/>
    <p:sldId id="317" r:id="rId13"/>
    <p:sldId id="280" r:id="rId14"/>
    <p:sldId id="268" r:id="rId15"/>
    <p:sldId id="269" r:id="rId16"/>
    <p:sldId id="300" r:id="rId17"/>
    <p:sldId id="271" r:id="rId18"/>
    <p:sldId id="272" r:id="rId19"/>
    <p:sldId id="274" r:id="rId20"/>
    <p:sldId id="298" r:id="rId21"/>
    <p:sldId id="270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78" y="-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6000" b="1" kern="1200" cap="all" baseline="0">
          <a:solidFill>
            <a:schemeClr val="tx1"/>
          </a:solidFill>
          <a:latin typeface="Chiller" pitchFamily="8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loffice.eu/jhep/contest/website/see_photos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loffice.eu/jhep/contest/website/see_photos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Hepatic zonation of </a:t>
            </a:r>
            <a:br>
              <a:rPr lang="de-DE" dirty="0" smtClean="0"/>
            </a:br>
            <a:r>
              <a:rPr lang="de-DE" dirty="0" smtClean="0"/>
              <a:t>Glucose Metabolism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68931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de-DE" sz="1800" dirty="0" smtClean="0"/>
              <a:t>Matthias König </a:t>
            </a:r>
          </a:p>
          <a:p>
            <a:pPr algn="l"/>
            <a:r>
              <a:rPr lang="de-DE" sz="1800" dirty="0" smtClean="0"/>
              <a:t>Berlin, 2013-03-11</a:t>
            </a:r>
            <a:endParaRPr lang="en-US" sz="1800" dirty="0"/>
          </a:p>
          <a:p>
            <a:pPr algn="l"/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dirty="0" smtClean="0"/>
              <a:t/>
            </a:r>
            <a:br>
              <a:rPr lang="de-DE" sz="1800" dirty="0" smtClean="0"/>
            </a:br>
            <a:endParaRPr lang="en-US" sz="1800" dirty="0"/>
          </a:p>
        </p:txBody>
      </p:sp>
      <p:pic>
        <p:nvPicPr>
          <p:cNvPr id="4" name="Picture 4" descr="http://www.easloffice.eu/jhep/contest/website/sent_images/20120223-2c45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38600"/>
            <a:ext cx="275053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irtual Liv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38250"/>
            <a:ext cx="1169544" cy="44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mbf.de/_img/common/bmbf_logo_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38250"/>
            <a:ext cx="1156607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rite Ber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38250"/>
            <a:ext cx="1143000" cy="42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Tight Sinusoids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304002"/>
            <a:ext cx="351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 smtClean="0"/>
              <a:t>Disse</a:t>
            </a:r>
            <a:r>
              <a:rPr lang="en-US" sz="1000" b="1" dirty="0" smtClean="0"/>
              <a:t>. </a:t>
            </a:r>
            <a:r>
              <a:rPr lang="en-US" sz="1000" dirty="0" err="1" smtClean="0"/>
              <a:t>Wisse</a:t>
            </a:r>
            <a:r>
              <a:rPr lang="en-US" sz="1000" dirty="0"/>
              <a:t>, E. et al; </a:t>
            </a:r>
            <a:r>
              <a:rPr lang="en-US" sz="1000" i="1" dirty="0" err="1" smtClean="0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683-692</a:t>
            </a:r>
            <a:endParaRPr lang="en-US" sz="10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4435277" cy="532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532" y="2667000"/>
            <a:ext cx="3258326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easloffice.eu/jhep/contest/website/sent_images/20120223-2c45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94" y="228600"/>
            <a:ext cx="3779002" cy="28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8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943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The terminal hepatic microcirculation in the rat.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Koo, A.; Liang, I. Y. &amp; Cheng, K. </a:t>
            </a:r>
            <a:r>
              <a:rPr lang="en-US" sz="1000" dirty="0" smtClean="0"/>
              <a:t>K.; </a:t>
            </a:r>
            <a:r>
              <a:rPr lang="en-US" sz="1000" i="1" dirty="0" smtClean="0"/>
              <a:t>Q </a:t>
            </a:r>
            <a:r>
              <a:rPr lang="en-US" sz="1000" i="1" dirty="0"/>
              <a:t>J </a:t>
            </a:r>
            <a:r>
              <a:rPr lang="en-US" sz="1000" i="1" dirty="0" err="1"/>
              <a:t>Exp</a:t>
            </a:r>
            <a:r>
              <a:rPr lang="en-US" sz="1000" i="1" dirty="0"/>
              <a:t>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Cogn</a:t>
            </a:r>
            <a:r>
              <a:rPr lang="en-US" sz="1000" i="1" dirty="0"/>
              <a:t> Med </a:t>
            </a:r>
            <a:r>
              <a:rPr lang="en-US" sz="1000" i="1" dirty="0" err="1"/>
              <a:t>Sci</a:t>
            </a:r>
            <a:r>
              <a:rPr lang="en-US" sz="1000" i="1" dirty="0"/>
              <a:t>, </a:t>
            </a:r>
            <a:r>
              <a:rPr lang="en-US" sz="1000" b="1" dirty="0"/>
              <a:t>1975</a:t>
            </a:r>
            <a:r>
              <a:rPr lang="en-US" sz="1000" i="1" dirty="0"/>
              <a:t>, 60</a:t>
            </a:r>
            <a:r>
              <a:rPr lang="en-US" sz="1000" dirty="0"/>
              <a:t>, 261-266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b="1" dirty="0"/>
              <a:t>Intermittence of blood flow in liver sinusoids, studied by high-resolution in vivo </a:t>
            </a:r>
            <a:r>
              <a:rPr lang="en-US" sz="1000" b="1" dirty="0" smtClean="0"/>
              <a:t>microscopy.</a:t>
            </a:r>
            <a:r>
              <a:rPr lang="en-US" sz="1000" dirty="0" smtClean="0"/>
              <a:t> </a:t>
            </a:r>
            <a:r>
              <a:rPr lang="en-US" sz="1000" dirty="0" err="1" smtClean="0"/>
              <a:t>MacPhee</a:t>
            </a:r>
            <a:r>
              <a:rPr lang="en-US" sz="1000" dirty="0"/>
              <a:t>, P. J.; Schmidt, E. E. &amp; Groom, A. C.; </a:t>
            </a:r>
            <a:r>
              <a:rPr lang="en-US" sz="1000" b="1" dirty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 </a:t>
            </a:r>
          </a:p>
          <a:p>
            <a:endParaRPr lang="en-US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3428"/>
            <a:ext cx="6055553" cy="30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943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The terminal hepatic microcirculation in the rat.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Koo, A.; Liang, I. Y. &amp; Cheng, K. </a:t>
            </a:r>
            <a:r>
              <a:rPr lang="en-US" sz="1000" dirty="0" smtClean="0"/>
              <a:t>K.; </a:t>
            </a:r>
            <a:r>
              <a:rPr lang="en-US" sz="1000" i="1" dirty="0" smtClean="0"/>
              <a:t>Q </a:t>
            </a:r>
            <a:r>
              <a:rPr lang="en-US" sz="1000" i="1" dirty="0"/>
              <a:t>J </a:t>
            </a:r>
            <a:r>
              <a:rPr lang="en-US" sz="1000" i="1" dirty="0" err="1"/>
              <a:t>Exp</a:t>
            </a:r>
            <a:r>
              <a:rPr lang="en-US" sz="1000" i="1" dirty="0"/>
              <a:t>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Cogn</a:t>
            </a:r>
            <a:r>
              <a:rPr lang="en-US" sz="1000" i="1" dirty="0"/>
              <a:t> Med </a:t>
            </a:r>
            <a:r>
              <a:rPr lang="en-US" sz="1000" i="1" dirty="0" err="1"/>
              <a:t>Sci</a:t>
            </a:r>
            <a:r>
              <a:rPr lang="en-US" sz="1000" i="1" dirty="0"/>
              <a:t>, </a:t>
            </a:r>
            <a:r>
              <a:rPr lang="en-US" sz="1000" b="1" dirty="0"/>
              <a:t>1975</a:t>
            </a:r>
            <a:r>
              <a:rPr lang="en-US" sz="1000" i="1" dirty="0"/>
              <a:t>, 60</a:t>
            </a:r>
            <a:r>
              <a:rPr lang="en-US" sz="1000" dirty="0"/>
              <a:t>, 261-266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b="1" dirty="0"/>
              <a:t>Intermittence of blood flow in liver sinusoids, studied by high-resolution in vivo </a:t>
            </a:r>
            <a:r>
              <a:rPr lang="en-US" sz="1000" b="1" dirty="0" smtClean="0"/>
              <a:t>microscopy.</a:t>
            </a:r>
            <a:r>
              <a:rPr lang="en-US" sz="1000" dirty="0" smtClean="0"/>
              <a:t> </a:t>
            </a:r>
            <a:r>
              <a:rPr lang="en-US" sz="1000" dirty="0" err="1" smtClean="0"/>
              <a:t>MacPhee</a:t>
            </a:r>
            <a:r>
              <a:rPr lang="en-US" sz="1000" dirty="0"/>
              <a:t>, P. J.; Schmidt, E. E. &amp; Groom, A. C.; </a:t>
            </a:r>
            <a:r>
              <a:rPr lang="en-US" sz="1000" b="1" dirty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 </a:t>
            </a:r>
          </a:p>
          <a:p>
            <a:endParaRPr lang="en-US" sz="1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219200"/>
            <a:ext cx="3016579" cy="535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3428"/>
            <a:ext cx="6055553" cy="30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419600"/>
            <a:ext cx="20955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6893626" cy="380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Lymph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447801"/>
            <a:ext cx="4343400" cy="2666999"/>
          </a:xfrm>
        </p:spPr>
        <p:txBody>
          <a:bodyPr>
            <a:normAutofit fontScale="55000" lnSpcReduction="20000"/>
          </a:bodyPr>
          <a:lstStyle/>
          <a:p>
            <a:r>
              <a:rPr lang="de-DE" dirty="0" smtClean="0"/>
              <a:t>substantial amount of </a:t>
            </a:r>
            <a:r>
              <a:rPr lang="de-DE" dirty="0" smtClean="0"/>
              <a:t>hepatic lymph </a:t>
            </a:r>
            <a:r>
              <a:rPr lang="de-DE" dirty="0" smtClean="0"/>
              <a:t>is generated in </a:t>
            </a:r>
            <a:r>
              <a:rPr lang="de-DE" dirty="0" smtClean="0"/>
              <a:t>space </a:t>
            </a:r>
            <a:r>
              <a:rPr lang="de-DE" dirty="0" smtClean="0"/>
              <a:t>of </a:t>
            </a:r>
            <a:r>
              <a:rPr lang="de-DE" dirty="0" smtClean="0"/>
              <a:t>Dissé</a:t>
            </a:r>
          </a:p>
          <a:p>
            <a:pPr lvl="1"/>
            <a:r>
              <a:rPr lang="de-DE" dirty="0" smtClean="0"/>
              <a:t>space of Dissé is continuos with the tissue space at both ends of the sinusoid !</a:t>
            </a:r>
          </a:p>
          <a:p>
            <a:pPr lvl="1"/>
            <a:r>
              <a:rPr lang="de-DE" dirty="0" smtClean="0"/>
              <a:t>high protein content of hepatic lymph</a:t>
            </a:r>
          </a:p>
          <a:p>
            <a:r>
              <a:rPr lang="de-DE" b="1" dirty="0"/>
              <a:t>lymphatic vessels </a:t>
            </a:r>
            <a:r>
              <a:rPr lang="de-DE" dirty="0"/>
              <a:t>originate as blind-ending capillaries in the connective tissue spaces (portal tracts) associated with the portal veins and hepatic arteries</a:t>
            </a:r>
          </a:p>
          <a:p>
            <a:pPr lvl="1"/>
            <a:r>
              <a:rPr lang="de-DE" dirty="0"/>
              <a:t>fluid contained in these lymphatics flows toward the </a:t>
            </a:r>
            <a:r>
              <a:rPr lang="de-DE" b="1" dirty="0"/>
              <a:t>hepatic hilus</a:t>
            </a:r>
            <a:r>
              <a:rPr lang="de-DE" dirty="0"/>
              <a:t> and eventually into the </a:t>
            </a:r>
            <a:r>
              <a:rPr lang="de-DE" b="1" dirty="0"/>
              <a:t>cisternae chyli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50114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Lymph </a:t>
            </a:r>
            <a:r>
              <a:rPr lang="en-US" sz="1000" b="1" dirty="0"/>
              <a:t>circulation in the liver.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Ohtani</a:t>
            </a:r>
            <a:r>
              <a:rPr lang="en-US" sz="1000" dirty="0"/>
              <a:t>, O. &amp; </a:t>
            </a:r>
            <a:r>
              <a:rPr lang="en-US" sz="1000" dirty="0" err="1"/>
              <a:t>Ohtani</a:t>
            </a:r>
            <a:r>
              <a:rPr lang="en-US" sz="1000" dirty="0"/>
              <a:t>, </a:t>
            </a:r>
            <a:r>
              <a:rPr lang="en-US" sz="1000" dirty="0" smtClean="0"/>
              <a:t>Y.; </a:t>
            </a:r>
            <a:r>
              <a:rPr lang="en-US" sz="1000" i="1" dirty="0" err="1" smtClean="0"/>
              <a:t>Anat</a:t>
            </a:r>
            <a:r>
              <a:rPr lang="en-US" sz="1000" i="1" dirty="0" smtClean="0"/>
              <a:t> Rec; </a:t>
            </a:r>
            <a:r>
              <a:rPr lang="en-US" sz="1000" b="1" dirty="0" smtClean="0"/>
              <a:t>2008</a:t>
            </a:r>
            <a:r>
              <a:rPr lang="en-US" sz="1000" i="1" dirty="0"/>
              <a:t>, 291</a:t>
            </a:r>
            <a:r>
              <a:rPr lang="en-US" sz="1000" dirty="0"/>
              <a:t>, </a:t>
            </a:r>
            <a:r>
              <a:rPr lang="en-US" sz="1000" dirty="0" smtClean="0"/>
              <a:t>643-652</a:t>
            </a:r>
          </a:p>
          <a:p>
            <a:r>
              <a:rPr lang="en-US" sz="1000" b="1" dirty="0" smtClean="0"/>
              <a:t>The </a:t>
            </a:r>
            <a:r>
              <a:rPr lang="en-US" sz="1000" b="1" dirty="0" err="1"/>
              <a:t>lymphatics</a:t>
            </a:r>
            <a:r>
              <a:rPr lang="en-US" sz="1000" b="1" dirty="0"/>
              <a:t> of the liver.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Trutmann</a:t>
            </a:r>
            <a:r>
              <a:rPr lang="en-US" sz="1000" dirty="0"/>
              <a:t>, M. &amp; </a:t>
            </a:r>
            <a:r>
              <a:rPr lang="en-US" sz="1000" dirty="0" err="1"/>
              <a:t>Sasse</a:t>
            </a:r>
            <a:r>
              <a:rPr lang="en-US" sz="1000" dirty="0"/>
              <a:t>, D. </a:t>
            </a:r>
            <a:r>
              <a:rPr lang="en-US" sz="1000" dirty="0" smtClean="0"/>
              <a:t>; </a:t>
            </a:r>
            <a:r>
              <a:rPr lang="en-US" sz="1000" i="1" dirty="0" err="1" smtClean="0"/>
              <a:t>Anat</a:t>
            </a:r>
            <a:r>
              <a:rPr lang="en-US" sz="1000" i="1" dirty="0" smtClean="0"/>
              <a:t> </a:t>
            </a:r>
            <a:r>
              <a:rPr lang="en-US" sz="1000" i="1" dirty="0" err="1"/>
              <a:t>Embryol</a:t>
            </a:r>
            <a:r>
              <a:rPr lang="en-US" sz="1000" i="1" dirty="0"/>
              <a:t> (</a:t>
            </a:r>
            <a:r>
              <a:rPr lang="en-US" sz="1000" i="1" dirty="0" err="1"/>
              <a:t>Berl</a:t>
            </a:r>
            <a:r>
              <a:rPr lang="en-US" sz="1000" i="1" dirty="0" smtClean="0"/>
              <a:t>), </a:t>
            </a:r>
            <a:r>
              <a:rPr lang="en-US" sz="1000" b="1" dirty="0" smtClean="0"/>
              <a:t>1994</a:t>
            </a:r>
            <a:r>
              <a:rPr lang="en-US" sz="1000" i="1" dirty="0"/>
              <a:t>, 190</a:t>
            </a:r>
            <a:r>
              <a:rPr lang="en-US" sz="1000" dirty="0"/>
              <a:t>, 201-209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915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000" dirty="0" smtClean="0"/>
              <a:t>Metabolic zonation of </a:t>
            </a:r>
            <a:br>
              <a:rPr lang="de-DE" sz="6000" dirty="0" smtClean="0"/>
            </a:br>
            <a:r>
              <a:rPr lang="de-DE" sz="6000" dirty="0" smtClean="0"/>
              <a:t>	</a:t>
            </a:r>
            <a:r>
              <a:rPr lang="de-DE" sz="6000" dirty="0" smtClean="0"/>
              <a:t>Glucose </a:t>
            </a:r>
            <a:r>
              <a:rPr lang="de-DE" sz="6000" dirty="0" smtClean="0"/>
              <a:t>metabolism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528972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2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Zonated Metabolites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3886200" cy="23621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production/utilization by hepatocytes along sinusoid</a:t>
            </a:r>
            <a:endParaRPr lang="en-US" dirty="0"/>
          </a:p>
          <a:p>
            <a:pPr lvl="1"/>
            <a:r>
              <a:rPr lang="en-US" dirty="0"/>
              <a:t>depending on hepatic metabolism &amp; exchange</a:t>
            </a:r>
          </a:p>
          <a:p>
            <a:pPr lvl="1"/>
            <a:r>
              <a:rPr lang="de-DE" dirty="0" smtClean="0"/>
              <a:t>glucose &amp; lactate between 10-50% increase/decrease</a:t>
            </a:r>
            <a:endParaRPr lang="de-DE" dirty="0"/>
          </a:p>
          <a:p>
            <a:pPr lvl="1"/>
            <a:r>
              <a:rPr lang="de-DE" dirty="0"/>
              <a:t>O2 </a:t>
            </a:r>
            <a:r>
              <a:rPr lang="de-DE" dirty="0" smtClean="0"/>
              <a:t>~50</a:t>
            </a:r>
            <a:r>
              <a:rPr lang="de-DE" dirty="0"/>
              <a:t>% </a:t>
            </a:r>
            <a:r>
              <a:rPr lang="de-DE" dirty="0" smtClean="0"/>
              <a:t>decline with strong longterm &amp; shortterm effects of O2 on glucose metabolism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57200" y="4096795"/>
            <a:ext cx="4367050" cy="1981200"/>
            <a:chOff x="5039714" y="1993137"/>
            <a:chExt cx="3763365" cy="1707326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704" y="2068286"/>
              <a:ext cx="714375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714" y="1993137"/>
              <a:ext cx="590550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264" y="2045525"/>
              <a:ext cx="241935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3519488"/>
              <a:ext cx="29527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3490913"/>
              <a:ext cx="285750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105400" y="56388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Role of oxygen in the zonation of carbohydrate metabolism and gene expression in </a:t>
            </a:r>
            <a:r>
              <a:rPr lang="en-US" sz="1000" b="1" dirty="0" smtClean="0"/>
              <a:t>liver.</a:t>
            </a:r>
            <a:r>
              <a:rPr lang="en-US" sz="1000" dirty="0"/>
              <a:t> </a:t>
            </a:r>
            <a:r>
              <a:rPr lang="en-US" sz="1000" dirty="0" smtClean="0"/>
              <a:t> </a:t>
            </a:r>
            <a:r>
              <a:rPr lang="en-US" sz="1000" dirty="0" err="1" smtClean="0"/>
              <a:t>Jungermann</a:t>
            </a:r>
            <a:r>
              <a:rPr lang="en-US" sz="1000" dirty="0"/>
              <a:t>, K. &amp; </a:t>
            </a:r>
            <a:r>
              <a:rPr lang="en-US" sz="1000" dirty="0" err="1"/>
              <a:t>Kietzmann</a:t>
            </a:r>
            <a:r>
              <a:rPr lang="en-US" sz="1000" dirty="0"/>
              <a:t>, T. </a:t>
            </a:r>
            <a:r>
              <a:rPr lang="en-US" sz="1000" i="1" dirty="0" smtClean="0"/>
              <a:t>Kidney </a:t>
            </a:r>
            <a:r>
              <a:rPr lang="en-US" sz="1000" i="1" dirty="0" err="1"/>
              <a:t>Int</a:t>
            </a:r>
            <a:r>
              <a:rPr lang="en-US" sz="1000" i="1" dirty="0" smtClean="0"/>
              <a:t>, </a:t>
            </a:r>
            <a:r>
              <a:rPr lang="en-US" sz="1000" b="1" dirty="0"/>
              <a:t>1997</a:t>
            </a:r>
            <a:r>
              <a:rPr lang="en-US" sz="1000" i="1" dirty="0"/>
              <a:t>, 51</a:t>
            </a:r>
            <a:r>
              <a:rPr lang="en-US" sz="1000" dirty="0"/>
              <a:t>, </a:t>
            </a:r>
            <a:r>
              <a:rPr lang="en-US" sz="1000" dirty="0" smtClean="0"/>
              <a:t>402-412</a:t>
            </a:r>
          </a:p>
          <a:p>
            <a:r>
              <a:rPr lang="en-US" sz="1000" b="1" dirty="0" smtClean="0"/>
              <a:t>Long-term </a:t>
            </a:r>
            <a:r>
              <a:rPr lang="en-US" sz="1000" b="1" dirty="0"/>
              <a:t>effects of physiological oxygen concentrations on glycolysis and gluconeogenesis in hepatocyte </a:t>
            </a:r>
            <a:r>
              <a:rPr lang="en-US" sz="1000" b="1" dirty="0" smtClean="0"/>
              <a:t>cultures.</a:t>
            </a:r>
            <a:r>
              <a:rPr lang="en-US" sz="1000" dirty="0"/>
              <a:t> </a:t>
            </a:r>
            <a:r>
              <a:rPr lang="en-US" sz="1000" dirty="0" err="1" smtClean="0"/>
              <a:t>Wölfle</a:t>
            </a:r>
            <a:r>
              <a:rPr lang="en-US" sz="1000" dirty="0"/>
              <a:t>, D. &amp; </a:t>
            </a:r>
            <a:r>
              <a:rPr lang="en-US" sz="1000" dirty="0" err="1"/>
              <a:t>Jungermann</a:t>
            </a:r>
            <a:r>
              <a:rPr lang="en-US" sz="1000" dirty="0"/>
              <a:t>, K</a:t>
            </a:r>
            <a:r>
              <a:rPr lang="en-US" sz="1000" dirty="0" smtClean="0"/>
              <a:t>.; </a:t>
            </a:r>
            <a:r>
              <a:rPr lang="en-US" sz="1000" i="1" dirty="0" err="1" smtClean="0"/>
              <a:t>Eur</a:t>
            </a:r>
            <a:r>
              <a:rPr lang="en-US" sz="1000" i="1" dirty="0" smtClean="0"/>
              <a:t> </a:t>
            </a:r>
            <a:r>
              <a:rPr lang="en-US" sz="1000" i="1" dirty="0"/>
              <a:t>J </a:t>
            </a:r>
            <a:r>
              <a:rPr lang="en-US" sz="1000" i="1" dirty="0" err="1"/>
              <a:t>Biochem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151</a:t>
            </a:r>
            <a:r>
              <a:rPr lang="en-US" sz="1000" dirty="0"/>
              <a:t>, 299-303</a:t>
            </a:r>
            <a:endParaRPr lang="en-US" sz="1000" dirty="0" smtClean="0"/>
          </a:p>
          <a:p>
            <a:endParaRPr lang="en-US" sz="1000" dirty="0" smtClean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205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Zonated Metabolites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3886200" cy="23621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production/utilization by hepatocytes along sinusoid</a:t>
            </a:r>
            <a:endParaRPr lang="en-US" dirty="0"/>
          </a:p>
          <a:p>
            <a:pPr lvl="1"/>
            <a:r>
              <a:rPr lang="en-US" dirty="0"/>
              <a:t>depending on hepatic metabolism &amp; exchange</a:t>
            </a:r>
          </a:p>
          <a:p>
            <a:pPr lvl="1"/>
            <a:r>
              <a:rPr lang="de-DE" dirty="0" smtClean="0"/>
              <a:t>glucose &amp; lactate between 10-50% increase/decrease</a:t>
            </a:r>
            <a:endParaRPr lang="de-DE" dirty="0"/>
          </a:p>
          <a:p>
            <a:pPr lvl="1"/>
            <a:r>
              <a:rPr lang="de-DE" dirty="0"/>
              <a:t>O2 </a:t>
            </a:r>
            <a:r>
              <a:rPr lang="de-DE" dirty="0" smtClean="0"/>
              <a:t>~50</a:t>
            </a:r>
            <a:r>
              <a:rPr lang="de-DE" dirty="0"/>
              <a:t>% </a:t>
            </a:r>
            <a:r>
              <a:rPr lang="de-DE" dirty="0" smtClean="0"/>
              <a:t>decline with strong longterm &amp; shortterm effects of O2 on glucose metabolism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57200" y="4096795"/>
            <a:ext cx="4367050" cy="1981200"/>
            <a:chOff x="5039714" y="1993137"/>
            <a:chExt cx="3763365" cy="1707326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704" y="2068286"/>
              <a:ext cx="714375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714" y="1993137"/>
              <a:ext cx="590550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264" y="2045525"/>
              <a:ext cx="241935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3519488"/>
              <a:ext cx="29527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3490913"/>
              <a:ext cx="285750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105400" y="56388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Role of oxygen in the zonation of carbohydrate metabolism and gene expression in </a:t>
            </a:r>
            <a:r>
              <a:rPr lang="en-US" sz="1000" b="1" dirty="0" smtClean="0"/>
              <a:t>liver.</a:t>
            </a:r>
            <a:r>
              <a:rPr lang="en-US" sz="1000" dirty="0"/>
              <a:t> </a:t>
            </a:r>
            <a:r>
              <a:rPr lang="en-US" sz="1000" dirty="0" smtClean="0"/>
              <a:t> </a:t>
            </a:r>
            <a:r>
              <a:rPr lang="en-US" sz="1000" dirty="0" err="1" smtClean="0"/>
              <a:t>Jungermann</a:t>
            </a:r>
            <a:r>
              <a:rPr lang="en-US" sz="1000" dirty="0"/>
              <a:t>, K. &amp; </a:t>
            </a:r>
            <a:r>
              <a:rPr lang="en-US" sz="1000" dirty="0" err="1"/>
              <a:t>Kietzmann</a:t>
            </a:r>
            <a:r>
              <a:rPr lang="en-US" sz="1000" dirty="0"/>
              <a:t>, T. </a:t>
            </a:r>
            <a:r>
              <a:rPr lang="en-US" sz="1000" i="1" dirty="0" smtClean="0"/>
              <a:t>Kidney </a:t>
            </a:r>
            <a:r>
              <a:rPr lang="en-US" sz="1000" i="1" dirty="0" err="1"/>
              <a:t>Int</a:t>
            </a:r>
            <a:r>
              <a:rPr lang="en-US" sz="1000" i="1" dirty="0" smtClean="0"/>
              <a:t>, </a:t>
            </a:r>
            <a:r>
              <a:rPr lang="en-US" sz="1000" b="1" dirty="0"/>
              <a:t>1997</a:t>
            </a:r>
            <a:r>
              <a:rPr lang="en-US" sz="1000" i="1" dirty="0"/>
              <a:t>, 51</a:t>
            </a:r>
            <a:r>
              <a:rPr lang="en-US" sz="1000" dirty="0"/>
              <a:t>, </a:t>
            </a:r>
            <a:r>
              <a:rPr lang="en-US" sz="1000" dirty="0" smtClean="0"/>
              <a:t>402-412</a:t>
            </a:r>
          </a:p>
          <a:p>
            <a:r>
              <a:rPr lang="en-US" sz="1000" b="1" dirty="0" smtClean="0"/>
              <a:t>Long-term </a:t>
            </a:r>
            <a:r>
              <a:rPr lang="en-US" sz="1000" b="1" dirty="0"/>
              <a:t>effects of physiological oxygen concentrations on glycolysis and gluconeogenesis in hepatocyte </a:t>
            </a:r>
            <a:r>
              <a:rPr lang="en-US" sz="1000" b="1" dirty="0" smtClean="0"/>
              <a:t>cultures.</a:t>
            </a:r>
            <a:r>
              <a:rPr lang="en-US" sz="1000" dirty="0"/>
              <a:t> </a:t>
            </a:r>
            <a:r>
              <a:rPr lang="en-US" sz="1000" dirty="0" err="1" smtClean="0"/>
              <a:t>Wölfle</a:t>
            </a:r>
            <a:r>
              <a:rPr lang="en-US" sz="1000" dirty="0"/>
              <a:t>, D. &amp; </a:t>
            </a:r>
            <a:r>
              <a:rPr lang="en-US" sz="1000" dirty="0" err="1"/>
              <a:t>Jungermann</a:t>
            </a:r>
            <a:r>
              <a:rPr lang="en-US" sz="1000" dirty="0"/>
              <a:t>, K</a:t>
            </a:r>
            <a:r>
              <a:rPr lang="en-US" sz="1000" dirty="0" smtClean="0"/>
              <a:t>.; </a:t>
            </a:r>
            <a:r>
              <a:rPr lang="en-US" sz="1000" i="1" dirty="0" err="1" smtClean="0"/>
              <a:t>Eur</a:t>
            </a:r>
            <a:r>
              <a:rPr lang="en-US" sz="1000" i="1" dirty="0" smtClean="0"/>
              <a:t> </a:t>
            </a:r>
            <a:r>
              <a:rPr lang="en-US" sz="1000" i="1" dirty="0"/>
              <a:t>J </a:t>
            </a:r>
            <a:r>
              <a:rPr lang="en-US" sz="1000" i="1" dirty="0" err="1"/>
              <a:t>Biochem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151</a:t>
            </a:r>
            <a:r>
              <a:rPr lang="en-US" sz="1000" dirty="0"/>
              <a:t>, 299-303</a:t>
            </a:r>
            <a:endParaRPr lang="en-US" sz="1000" dirty="0" smtClean="0"/>
          </a:p>
          <a:p>
            <a:endParaRPr lang="en-US" sz="1000" dirty="0" smtClean="0"/>
          </a:p>
          <a:p>
            <a:endParaRPr lang="en-US" sz="1000" dirty="0"/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34" y="1524000"/>
            <a:ext cx="4005297" cy="381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299844"/>
            <a:ext cx="342640" cy="21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50106"/>
            <a:ext cx="331587" cy="24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80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Zonated Gene Expression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3544285" cy="470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28800"/>
            <a:ext cx="3589337" cy="124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10200" y="6381690"/>
            <a:ext cx="388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/>
              <a:t>Differential </a:t>
            </a:r>
            <a:r>
              <a:rPr lang="en-US" sz="1000" b="1" dirty="0"/>
              <a:t>gene expression in </a:t>
            </a:r>
            <a:r>
              <a:rPr lang="en-US" sz="1000" b="1" dirty="0" err="1"/>
              <a:t>periportal</a:t>
            </a:r>
            <a:r>
              <a:rPr lang="en-US" sz="1000" b="1" dirty="0"/>
              <a:t> and </a:t>
            </a:r>
            <a:r>
              <a:rPr lang="en-US" sz="1000" b="1" dirty="0" err="1"/>
              <a:t>perivenous</a:t>
            </a:r>
            <a:r>
              <a:rPr lang="en-US" sz="1000" b="1" dirty="0"/>
              <a:t> mouse hepatocytes</a:t>
            </a:r>
            <a:r>
              <a:rPr lang="en-US" sz="1000" b="1" dirty="0" smtClean="0"/>
              <a:t>.</a:t>
            </a:r>
            <a:r>
              <a:rPr lang="en-US" sz="1000" dirty="0" smtClean="0"/>
              <a:t> </a:t>
            </a:r>
            <a:r>
              <a:rPr lang="en-US" sz="1000" dirty="0" err="1" smtClean="0"/>
              <a:t>Braeuning</a:t>
            </a:r>
            <a:r>
              <a:rPr lang="en-US" sz="1000" dirty="0"/>
              <a:t>, A. et al</a:t>
            </a:r>
            <a:r>
              <a:rPr lang="en-US" sz="1000" dirty="0" smtClean="0"/>
              <a:t>.; </a:t>
            </a:r>
            <a:r>
              <a:rPr lang="en-US" sz="1000" i="1" dirty="0" smtClean="0"/>
              <a:t>, </a:t>
            </a:r>
            <a:r>
              <a:rPr lang="en-US" sz="1000" b="1" dirty="0"/>
              <a:t>2006</a:t>
            </a:r>
            <a:r>
              <a:rPr lang="en-US" sz="1000" i="1" dirty="0"/>
              <a:t>, 273</a:t>
            </a:r>
            <a:r>
              <a:rPr lang="en-US" sz="1000" dirty="0"/>
              <a:t>, 5051-5061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97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1859">
            <a:off x="2578870" y="1903408"/>
            <a:ext cx="4083205" cy="390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Zonated Protein Levels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6400800"/>
            <a:ext cx="3789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Functional </a:t>
            </a:r>
            <a:r>
              <a:rPr lang="en-US" sz="1000" b="1" dirty="0"/>
              <a:t>heterogeneity of </a:t>
            </a:r>
            <a:r>
              <a:rPr lang="en-US" sz="1000" b="1" dirty="0" err="1"/>
              <a:t>periportal</a:t>
            </a:r>
            <a:r>
              <a:rPr lang="en-US" sz="1000" b="1" dirty="0"/>
              <a:t> and </a:t>
            </a:r>
            <a:r>
              <a:rPr lang="en-US" sz="1000" b="1" dirty="0" err="1"/>
              <a:t>perivenous</a:t>
            </a:r>
            <a:r>
              <a:rPr lang="en-US" sz="1000" b="1" dirty="0"/>
              <a:t> hepatocytes.</a:t>
            </a:r>
            <a:br>
              <a:rPr lang="en-US" sz="1000" b="1" dirty="0"/>
            </a:br>
            <a:r>
              <a:rPr lang="en-US" sz="1000" dirty="0" err="1"/>
              <a:t>Jungermann</a:t>
            </a:r>
            <a:r>
              <a:rPr lang="en-US" sz="1000" dirty="0"/>
              <a:t>, K</a:t>
            </a:r>
            <a:r>
              <a:rPr lang="en-US" sz="1000" dirty="0" smtClean="0"/>
              <a:t>.; </a:t>
            </a:r>
            <a:r>
              <a:rPr lang="en-US" sz="1000" i="1" dirty="0" smtClean="0"/>
              <a:t>Enzyme</a:t>
            </a:r>
            <a:r>
              <a:rPr lang="en-US" sz="1000" i="1" dirty="0"/>
              <a:t>, </a:t>
            </a:r>
            <a:r>
              <a:rPr lang="en-US" sz="1000" b="1" dirty="0"/>
              <a:t>1986</a:t>
            </a:r>
            <a:r>
              <a:rPr lang="en-US" sz="1000" i="1" dirty="0"/>
              <a:t>, 35</a:t>
            </a:r>
            <a:r>
              <a:rPr lang="en-US" sz="1000" dirty="0"/>
              <a:t>, 161-180</a:t>
            </a:r>
            <a:endParaRPr lang="en-US" sz="10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007"/>
            <a:ext cx="3037493" cy="126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63" y="2082000"/>
            <a:ext cx="2495550" cy="96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14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ZonatED Signalling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648200" cy="2819399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Hormonal gradients</a:t>
            </a:r>
            <a:endParaRPr lang="de-DE" b="1" dirty="0"/>
          </a:p>
          <a:p>
            <a:pPr lvl="1"/>
            <a:r>
              <a:rPr lang="de-DE" dirty="0"/>
              <a:t>liver main role in clearance of </a:t>
            </a:r>
            <a:r>
              <a:rPr lang="de-DE" dirty="0" smtClean="0"/>
              <a:t>hormones</a:t>
            </a:r>
          </a:p>
          <a:p>
            <a:pPr lvl="2"/>
            <a:r>
              <a:rPr lang="de-DE" dirty="0"/>
              <a:t>insulin (85-50% fasting, postprandial)</a:t>
            </a:r>
          </a:p>
          <a:p>
            <a:pPr lvl="2"/>
            <a:r>
              <a:rPr lang="de-DE" dirty="0"/>
              <a:t>glucagon (~50</a:t>
            </a:r>
            <a:r>
              <a:rPr lang="de-DE" dirty="0" smtClean="0"/>
              <a:t>%) &amp; epinephrine</a:t>
            </a:r>
            <a:endParaRPr lang="de-DE" dirty="0"/>
          </a:p>
          <a:p>
            <a:pPr lvl="1"/>
            <a:r>
              <a:rPr lang="de-DE" dirty="0"/>
              <a:t>but also producer of </a:t>
            </a:r>
            <a:r>
              <a:rPr lang="de-DE" dirty="0" smtClean="0"/>
              <a:t>hormones</a:t>
            </a:r>
            <a:endParaRPr lang="de-DE" dirty="0"/>
          </a:p>
          <a:p>
            <a:pPr lvl="2"/>
            <a:r>
              <a:rPr lang="de-DE" dirty="0" smtClean="0"/>
              <a:t>large adenosine gradient</a:t>
            </a:r>
          </a:p>
          <a:p>
            <a:pPr lvl="1"/>
            <a:r>
              <a:rPr lang="de-DE" dirty="0" smtClean="0"/>
              <a:t>changing ratio (glucagon+epinephrine)/insulin</a:t>
            </a:r>
            <a:endParaRPr lang="de-DE" dirty="0"/>
          </a:p>
          <a:p>
            <a:endParaRPr lang="de-DE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63149"/>
            <a:ext cx="3324225" cy="466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53154" y="4519724"/>
            <a:ext cx="3905318" cy="1728787"/>
            <a:chOff x="357806" y="4530374"/>
            <a:chExt cx="4486275" cy="1985962"/>
          </a:xfrm>
        </p:grpSpPr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631" y="4530374"/>
              <a:ext cx="93345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806" y="4530374"/>
              <a:ext cx="638175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981" y="4577999"/>
              <a:ext cx="2914650" cy="165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206" y="6282974"/>
              <a:ext cx="352425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6259161"/>
              <a:ext cx="3238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5562600" y="64008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Hepatocyte heterogeneity in the metabolism of carbohydrates.</a:t>
            </a:r>
            <a:br>
              <a:rPr lang="en-US" sz="1000" b="1" dirty="0"/>
            </a:br>
            <a:r>
              <a:rPr lang="en-US" sz="1000" dirty="0" err="1"/>
              <a:t>Jungermann</a:t>
            </a:r>
            <a:r>
              <a:rPr lang="en-US" sz="1000" dirty="0"/>
              <a:t>, K. &amp; Thurman, R. G.; </a:t>
            </a:r>
            <a:r>
              <a:rPr lang="en-US" sz="1000" i="1" dirty="0"/>
              <a:t>Enzyme, </a:t>
            </a:r>
            <a:r>
              <a:rPr lang="en-US" sz="1000" b="1" dirty="0"/>
              <a:t>1992</a:t>
            </a:r>
            <a:r>
              <a:rPr lang="en-US" sz="1000" i="1" dirty="0"/>
              <a:t>, 46</a:t>
            </a:r>
            <a:r>
              <a:rPr lang="en-US" sz="1000" dirty="0"/>
              <a:t>, 33-58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8701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000" dirty="0" smtClean="0"/>
              <a:t>Liver </a:t>
            </a:r>
            <a:r>
              <a:rPr lang="de-DE" sz="6000" dirty="0" smtClean="0"/>
              <a:t>Architecture </a:t>
            </a:r>
            <a:br>
              <a:rPr lang="de-DE" sz="6000" dirty="0" smtClean="0"/>
            </a:br>
            <a:r>
              <a:rPr lang="de-DE" sz="6000" dirty="0" smtClean="0"/>
              <a:t>		</a:t>
            </a:r>
            <a:r>
              <a:rPr lang="de-DE" sz="6000" dirty="0" smtClean="0"/>
              <a:t>On </a:t>
            </a:r>
            <a:r>
              <a:rPr lang="de-DE" sz="6000" dirty="0" smtClean="0"/>
              <a:t>a Tissue-scale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3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62600" y="64008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Hepatocyte heterogeneity in the metabolism of carbohydrates.</a:t>
            </a:r>
            <a:br>
              <a:rPr lang="en-US" sz="1000" b="1" dirty="0"/>
            </a:br>
            <a:r>
              <a:rPr lang="en-US" sz="1000" dirty="0" err="1"/>
              <a:t>Jungermann</a:t>
            </a:r>
            <a:r>
              <a:rPr lang="en-US" sz="1000" dirty="0"/>
              <a:t>, K. &amp; Thurman, R. G.; </a:t>
            </a:r>
            <a:r>
              <a:rPr lang="en-US" sz="1000" i="1" dirty="0"/>
              <a:t>Enzyme, </a:t>
            </a:r>
            <a:r>
              <a:rPr lang="en-US" sz="1000" b="1" dirty="0"/>
              <a:t>1992</a:t>
            </a:r>
            <a:r>
              <a:rPr lang="en-US" sz="1000" i="1" dirty="0"/>
              <a:t>, 46</a:t>
            </a:r>
            <a:r>
              <a:rPr lang="en-US" sz="1000" dirty="0"/>
              <a:t>, 33-58 </a:t>
            </a:r>
            <a:endParaRPr lang="en-US" sz="1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Induction of pp/PV via </a:t>
            </a:r>
            <a:br>
              <a:rPr lang="de-DE" sz="4800" dirty="0" smtClean="0"/>
            </a:br>
            <a:r>
              <a:rPr lang="de-DE" sz="4800" dirty="0" smtClean="0"/>
              <a:t>Insulin &amp; Glucagon</a:t>
            </a:r>
            <a:endParaRPr lang="en-US" sz="48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56" y="1600200"/>
            <a:ext cx="6378936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4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de-DE" sz="5400" dirty="0" smtClean="0"/>
              <a:t>Zonated Glucose </a:t>
            </a:r>
            <a:r>
              <a:rPr lang="de-DE" sz="5400" dirty="0" smtClean="0"/>
              <a:t>Metabolism</a:t>
            </a:r>
            <a:endParaRPr lang="en-US" sz="54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599"/>
            <a:ext cx="5105400" cy="467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77980" y="6438353"/>
            <a:ext cx="3789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Functional </a:t>
            </a:r>
            <a:r>
              <a:rPr lang="en-US" sz="1000" b="1" dirty="0"/>
              <a:t>heterogeneity of </a:t>
            </a:r>
            <a:r>
              <a:rPr lang="en-US" sz="1000" b="1" dirty="0" err="1"/>
              <a:t>periportal</a:t>
            </a:r>
            <a:r>
              <a:rPr lang="en-US" sz="1000" b="1" dirty="0"/>
              <a:t> and </a:t>
            </a:r>
            <a:r>
              <a:rPr lang="en-US" sz="1000" b="1" dirty="0" err="1"/>
              <a:t>perivenous</a:t>
            </a:r>
            <a:r>
              <a:rPr lang="en-US" sz="1000" b="1" dirty="0"/>
              <a:t> hepatocytes.</a:t>
            </a:r>
            <a:br>
              <a:rPr lang="en-US" sz="1000" b="1" dirty="0"/>
            </a:br>
            <a:r>
              <a:rPr lang="en-US" sz="1000" dirty="0" err="1"/>
              <a:t>Jungermann</a:t>
            </a:r>
            <a:r>
              <a:rPr lang="en-US" sz="1000" dirty="0"/>
              <a:t>, K</a:t>
            </a:r>
            <a:r>
              <a:rPr lang="en-US" sz="1000" dirty="0" smtClean="0"/>
              <a:t>.; </a:t>
            </a:r>
            <a:r>
              <a:rPr lang="en-US" sz="1000" i="1" dirty="0" smtClean="0"/>
              <a:t>Enzyme</a:t>
            </a:r>
            <a:r>
              <a:rPr lang="en-US" sz="1000" i="1" dirty="0"/>
              <a:t>, </a:t>
            </a:r>
            <a:r>
              <a:rPr lang="en-US" sz="1000" b="1" dirty="0"/>
              <a:t>1986</a:t>
            </a:r>
            <a:r>
              <a:rPr lang="en-US" sz="1000" i="1" dirty="0"/>
              <a:t>, 35</a:t>
            </a:r>
            <a:r>
              <a:rPr lang="en-US" sz="1000" dirty="0"/>
              <a:t>, 161-180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72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Dynamic Zonation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80060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A</a:t>
            </a:r>
            <a:r>
              <a:rPr lang="de-DE" dirty="0" smtClean="0"/>
              <a:t>daptations </a:t>
            </a:r>
            <a:r>
              <a:rPr lang="de-DE" dirty="0" smtClean="0"/>
              <a:t>of zonation depending on physiological </a:t>
            </a:r>
            <a:r>
              <a:rPr lang="de-DE" dirty="0" smtClean="0"/>
              <a:t>state</a:t>
            </a:r>
          </a:p>
          <a:p>
            <a:pPr lvl="1"/>
            <a:r>
              <a:rPr lang="de-DE" dirty="0" smtClean="0"/>
              <a:t>fed -&gt; fast transition associated with decreasing insulin &amp; increasing glucagon</a:t>
            </a:r>
            <a:endParaRPr lang="de-DE" dirty="0" smtClean="0"/>
          </a:p>
          <a:p>
            <a:r>
              <a:rPr lang="de-DE" dirty="0" smtClean="0"/>
              <a:t>hormone/oxygen dependent expression</a:t>
            </a:r>
            <a:endParaRPr lang="de-DE" dirty="0" smtClean="0"/>
          </a:p>
          <a:p>
            <a:pPr lvl="1"/>
            <a:r>
              <a:rPr lang="de-DE" dirty="0" smtClean="0"/>
              <a:t>adapting </a:t>
            </a:r>
            <a:r>
              <a:rPr lang="de-DE" dirty="0"/>
              <a:t>enzyme activities via hormone gradients on </a:t>
            </a:r>
            <a:r>
              <a:rPr lang="de-DE" dirty="0" smtClean="0"/>
              <a:t>longer </a:t>
            </a:r>
            <a:r>
              <a:rPr lang="de-DE" dirty="0"/>
              <a:t>time scale </a:t>
            </a:r>
            <a:r>
              <a:rPr lang="de-DE" dirty="0" smtClean="0"/>
              <a:t>(</a:t>
            </a:r>
            <a:r>
              <a:rPr lang="de-DE" b="1" dirty="0" smtClean="0"/>
              <a:t>expresson signal integrator </a:t>
            </a:r>
            <a:r>
              <a:rPr lang="de-DE" dirty="0" smtClean="0"/>
              <a:t>over the last hours)</a:t>
            </a:r>
          </a:p>
          <a:p>
            <a:pPr lvl="1"/>
            <a:r>
              <a:rPr lang="de-DE" dirty="0" smtClean="0"/>
              <a:t>in addition to </a:t>
            </a:r>
            <a:r>
              <a:rPr lang="de-DE" dirty="0"/>
              <a:t>fast </a:t>
            </a:r>
            <a:r>
              <a:rPr lang="de-DE" dirty="0" smtClean="0"/>
              <a:t>regulation via interconvertible enzymes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933" y="1752600"/>
            <a:ext cx="4591050" cy="135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62600" y="63816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 smtClean="0"/>
              <a:t>Hepatocyte </a:t>
            </a:r>
            <a:r>
              <a:rPr lang="en-US" sz="1000" b="1" dirty="0"/>
              <a:t>heterogeneity in the metabolism of carbohydrates.</a:t>
            </a:r>
            <a:br>
              <a:rPr lang="en-US" sz="1000" b="1" dirty="0"/>
            </a:br>
            <a:r>
              <a:rPr lang="en-US" sz="1000" dirty="0" err="1"/>
              <a:t>Jungermann</a:t>
            </a:r>
            <a:r>
              <a:rPr lang="en-US" sz="1000" dirty="0"/>
              <a:t>, K. &amp; Thurman, R. </a:t>
            </a:r>
            <a:r>
              <a:rPr lang="en-US" sz="1000" dirty="0" smtClean="0"/>
              <a:t>G.; </a:t>
            </a:r>
            <a:r>
              <a:rPr lang="en-US" sz="1000" i="1" dirty="0" smtClean="0"/>
              <a:t>Enzyme, </a:t>
            </a:r>
            <a:r>
              <a:rPr lang="en-US" sz="1000" b="1" dirty="0"/>
              <a:t>1992</a:t>
            </a:r>
            <a:r>
              <a:rPr lang="en-US" sz="1000" i="1" dirty="0"/>
              <a:t>, 46</a:t>
            </a:r>
            <a:r>
              <a:rPr lang="en-US" sz="1000" dirty="0"/>
              <a:t>, 33-58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31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http://www.baileybio.com/plogger/images/anatomy___physiology/12._powerpoint_-_digestive_system/liver_stru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434" y="762000"/>
            <a:ext cx="4682566" cy="60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Liver Lobule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3505200" cy="3886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liver structured </a:t>
            </a:r>
            <a:r>
              <a:rPr lang="en-US" dirty="0"/>
              <a:t>in identical </a:t>
            </a:r>
            <a:r>
              <a:rPr lang="en-US" dirty="0" smtClean="0"/>
              <a:t>subunits</a:t>
            </a:r>
            <a:br>
              <a:rPr lang="en-US" dirty="0" smtClean="0"/>
            </a:br>
            <a:r>
              <a:rPr lang="en-US" b="1" dirty="0" smtClean="0"/>
              <a:t>liver</a:t>
            </a:r>
            <a:r>
              <a:rPr lang="en-US" dirty="0" smtClean="0"/>
              <a:t> </a:t>
            </a:r>
            <a:r>
              <a:rPr lang="en-US" b="1" dirty="0" smtClean="0"/>
              <a:t>lobule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de-DE" dirty="0" smtClean="0"/>
              <a:t>dual blood supply</a:t>
            </a:r>
          </a:p>
          <a:p>
            <a:pPr lvl="1"/>
            <a:r>
              <a:rPr lang="de-DE" dirty="0" smtClean="0"/>
              <a:t>80% poorly oxygenated venous blood via </a:t>
            </a:r>
            <a:r>
              <a:rPr lang="de-DE" b="1" dirty="0" smtClean="0"/>
              <a:t>portal vein</a:t>
            </a:r>
          </a:p>
          <a:p>
            <a:pPr lvl="1"/>
            <a:r>
              <a:rPr lang="de-DE" dirty="0" smtClean="0"/>
              <a:t>20% well oxygenated via </a:t>
            </a:r>
            <a:r>
              <a:rPr lang="de-DE" b="1" dirty="0" smtClean="0"/>
              <a:t>hepatic artery</a:t>
            </a:r>
          </a:p>
          <a:p>
            <a:pPr marL="457200" lvl="1" indent="0">
              <a:buNone/>
            </a:pPr>
            <a:endParaRPr lang="de-DE" b="1" dirty="0" smtClean="0"/>
          </a:p>
          <a:p>
            <a:r>
              <a:rPr lang="de-DE" dirty="0" smtClean="0"/>
              <a:t>blood flows via </a:t>
            </a:r>
            <a:r>
              <a:rPr lang="de-DE" b="1" dirty="0" smtClean="0"/>
              <a:t>sinusoids</a:t>
            </a:r>
            <a:r>
              <a:rPr lang="de-DE" dirty="0" smtClean="0"/>
              <a:t> towards </a:t>
            </a:r>
            <a:r>
              <a:rPr lang="de-DE" b="1" dirty="0" smtClean="0"/>
              <a:t>central vene</a:t>
            </a:r>
          </a:p>
          <a:p>
            <a:pPr lvl="1"/>
            <a:r>
              <a:rPr lang="de-DE" b="1" dirty="0" smtClean="0"/>
              <a:t>pp </a:t>
            </a:r>
            <a:r>
              <a:rPr lang="de-DE" dirty="0" smtClean="0"/>
              <a:t>→</a:t>
            </a:r>
            <a:r>
              <a:rPr lang="de-DE" b="1" dirty="0" smtClean="0"/>
              <a:t> pv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837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184" y="1981201"/>
            <a:ext cx="368193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 descr="http://www.meddean.luc.edu/lumen/MedEd/orfpath/images/fig0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439970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Sinusoid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3657600" cy="3522021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/>
              <a:t>principal vessels for exchange between blood and hepatocytes</a:t>
            </a:r>
          </a:p>
          <a:p>
            <a:r>
              <a:rPr lang="de-DE" dirty="0" smtClean="0"/>
              <a:t>~ 6-8µm diameter</a:t>
            </a:r>
          </a:p>
          <a:p>
            <a:r>
              <a:rPr lang="en-US" dirty="0" err="1" smtClean="0"/>
              <a:t>periportal</a:t>
            </a:r>
            <a:r>
              <a:rPr lang="en-US" dirty="0" smtClean="0"/>
              <a:t> sinusoids are </a:t>
            </a:r>
            <a:r>
              <a:rPr lang="en-US" dirty="0"/>
              <a:t>narrower and more tortuous than the wider and straighter central </a:t>
            </a:r>
            <a:r>
              <a:rPr lang="en-US" dirty="0" smtClean="0"/>
              <a:t>ones</a:t>
            </a:r>
            <a:endParaRPr lang="de-DE" dirty="0" smtClean="0"/>
          </a:p>
          <a:p>
            <a:r>
              <a:rPr lang="de-DE" dirty="0" smtClean="0"/>
              <a:t>Sinusoid network is heterogeneous</a:t>
            </a:r>
            <a:endParaRPr lang="de-DE" dirty="0"/>
          </a:p>
          <a:p>
            <a:pPr lvl="1"/>
            <a:r>
              <a:rPr lang="de-DE" b="1" dirty="0"/>
              <a:t>near portal vene</a:t>
            </a:r>
            <a:r>
              <a:rPr lang="de-DE" dirty="0"/>
              <a:t> </a:t>
            </a:r>
            <a:r>
              <a:rPr lang="de-DE" dirty="0" smtClean="0"/>
              <a:t>arranged as </a:t>
            </a:r>
            <a:r>
              <a:rPr lang="de-DE" b="1" dirty="0"/>
              <a:t>interconnecting polygonal networks</a:t>
            </a:r>
          </a:p>
          <a:p>
            <a:pPr lvl="1"/>
            <a:r>
              <a:rPr lang="de-DE" dirty="0"/>
              <a:t>farther away from </a:t>
            </a:r>
            <a:r>
              <a:rPr lang="de-DE" dirty="0" smtClean="0"/>
              <a:t>portal </a:t>
            </a:r>
            <a:r>
              <a:rPr lang="de-DE" dirty="0"/>
              <a:t>vein </a:t>
            </a:r>
            <a:r>
              <a:rPr lang="de-DE" dirty="0" smtClean="0"/>
              <a:t>organized as </a:t>
            </a:r>
            <a:r>
              <a:rPr lang="de-DE" b="1" dirty="0"/>
              <a:t>parallel vessels terminating in the central vein</a:t>
            </a:r>
          </a:p>
          <a:p>
            <a:pPr lvl="1"/>
            <a:r>
              <a:rPr lang="de-DE" dirty="0"/>
              <a:t>short </a:t>
            </a:r>
            <a:r>
              <a:rPr lang="de-DE" b="1" dirty="0"/>
              <a:t>intersinusoidal sinusoids</a:t>
            </a:r>
            <a:r>
              <a:rPr lang="de-DE" dirty="0"/>
              <a:t> connect adjacent parallel sinusoids</a:t>
            </a:r>
          </a:p>
          <a:p>
            <a:endParaRPr lang="de-DE" dirty="0" smtClean="0"/>
          </a:p>
          <a:p>
            <a:endParaRPr lang="en-US" dirty="0"/>
          </a:p>
        </p:txBody>
      </p:sp>
      <p:pic>
        <p:nvPicPr>
          <p:cNvPr id="2050" name="Picture 2" descr="http://www.easloffice.eu/jhep/contest/website/sent_images/20120223-2c45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76349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48200" y="627648"/>
            <a:ext cx="4273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showing fenestrated sinusoids and hepatocytes </a:t>
            </a:r>
            <a:r>
              <a:rPr lang="en-US" sz="1200" dirty="0" smtClean="0"/>
              <a:t>in </a:t>
            </a:r>
            <a:r>
              <a:rPr lang="en-US" sz="1200" dirty="0"/>
              <a:t>a mouse liver</a:t>
            </a:r>
            <a:r>
              <a:rPr lang="en-US" sz="1200" dirty="0" smtClean="0"/>
              <a:t>.</a:t>
            </a:r>
          </a:p>
          <a:p>
            <a:r>
              <a:rPr lang="en-US" sz="1200" dirty="0">
                <a:hlinkClick r:id="rId3"/>
              </a:rPr>
              <a:t>http://www.easloffice.eu/jhep/contest/website/see_photos.html</a:t>
            </a:r>
            <a:endParaRPr lang="en-US" sz="1200" dirty="0"/>
          </a:p>
          <a:p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124200" y="6019800"/>
            <a:ext cx="5943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Scanning electron microscope observations on the structure of portal veins, sinusoids and central veins in rat </a:t>
            </a:r>
            <a:r>
              <a:rPr lang="en-US" sz="1000" b="1" dirty="0" smtClean="0"/>
              <a:t>liver.</a:t>
            </a:r>
            <a:r>
              <a:rPr lang="en-US" sz="1000" dirty="0" smtClean="0"/>
              <a:t> </a:t>
            </a:r>
            <a:r>
              <a:rPr lang="en-US" sz="1000" dirty="0" err="1" smtClean="0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Jacobs, R. &amp; </a:t>
            </a:r>
            <a:r>
              <a:rPr lang="en-US" sz="1000" dirty="0" err="1"/>
              <a:t>McCuskey</a:t>
            </a:r>
            <a:r>
              <a:rPr lang="en-US" sz="1000" dirty="0"/>
              <a:t>, R. S.; </a:t>
            </a:r>
            <a:r>
              <a:rPr lang="en-US" sz="1000" i="1" dirty="0"/>
              <a:t>Scan Electron </a:t>
            </a:r>
            <a:r>
              <a:rPr lang="en-US" sz="1000" i="1" dirty="0" err="1"/>
              <a:t>Microsc</a:t>
            </a:r>
            <a:r>
              <a:rPr lang="en-US" sz="1000" i="1" dirty="0"/>
              <a:t>, </a:t>
            </a:r>
            <a:r>
              <a:rPr lang="en-US" sz="1000" b="1" dirty="0"/>
              <a:t>1983</a:t>
            </a:r>
            <a:r>
              <a:rPr lang="en-US" sz="1000" dirty="0"/>
              <a:t>, 1441-1452 </a:t>
            </a:r>
          </a:p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/>
              <a:t>Disse</a:t>
            </a:r>
            <a:r>
              <a:rPr lang="en-US" sz="1000" b="1" dirty="0"/>
              <a:t>. </a:t>
            </a:r>
            <a:r>
              <a:rPr lang="en-US" sz="1000" dirty="0" err="1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</a:t>
            </a:r>
            <a:r>
              <a:rPr lang="en-US" sz="1000" dirty="0" err="1"/>
              <a:t>Charels</a:t>
            </a:r>
            <a:r>
              <a:rPr lang="en-US" sz="1000" dirty="0"/>
              <a:t>, K.; Van Der </a:t>
            </a:r>
            <a:r>
              <a:rPr lang="en-US" sz="1000" dirty="0" err="1"/>
              <a:t>Smissen</a:t>
            </a:r>
            <a:r>
              <a:rPr lang="en-US" sz="1000" dirty="0"/>
              <a:t>, P. &amp; </a:t>
            </a:r>
            <a:r>
              <a:rPr lang="en-US" sz="1000" dirty="0" err="1"/>
              <a:t>McCuskey</a:t>
            </a:r>
            <a:r>
              <a:rPr lang="en-US" sz="1000" dirty="0"/>
              <a:t>, R. S. </a:t>
            </a:r>
            <a:r>
              <a:rPr lang="en-US" sz="1000" i="1" dirty="0" err="1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</a:t>
            </a:r>
            <a:r>
              <a:rPr lang="en-US" sz="1000" dirty="0" smtClean="0"/>
              <a:t>683-692</a:t>
            </a:r>
            <a:endParaRPr lang="en-US" sz="10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7392085" cy="120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Endothelial </a:t>
            </a:r>
            <a:r>
              <a:rPr lang="de-DE" dirty="0" smtClean="0"/>
              <a:t>Fenestrae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04" y="1371600"/>
            <a:ext cx="3824844" cy="5638800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/>
              <a:t>liver sinusoids </a:t>
            </a:r>
            <a:r>
              <a:rPr lang="de-DE" dirty="0" smtClean="0"/>
              <a:t>unique capillaries</a:t>
            </a:r>
          </a:p>
          <a:p>
            <a:pPr lvl="1"/>
            <a:r>
              <a:rPr lang="de-DE" b="1" dirty="0"/>
              <a:t>open pores (fenestrae)</a:t>
            </a:r>
            <a:r>
              <a:rPr lang="de-DE" dirty="0"/>
              <a:t> in s</a:t>
            </a:r>
            <a:r>
              <a:rPr lang="de-DE" dirty="0" smtClean="0"/>
              <a:t>inusoidal </a:t>
            </a:r>
            <a:r>
              <a:rPr lang="de-DE" dirty="0"/>
              <a:t>wall </a:t>
            </a:r>
            <a:endParaRPr lang="de-DE" b="1" dirty="0" smtClean="0"/>
          </a:p>
          <a:p>
            <a:pPr lvl="1"/>
            <a:r>
              <a:rPr lang="de-DE" b="1" dirty="0" smtClean="0"/>
              <a:t>lack basal </a:t>
            </a:r>
            <a:r>
              <a:rPr lang="de-DE" b="1" dirty="0" smtClean="0"/>
              <a:t>membrane </a:t>
            </a:r>
            <a:r>
              <a:rPr lang="de-DE" dirty="0" smtClean="0"/>
              <a:t>underneath endothelium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fenestrae act </a:t>
            </a:r>
            <a:r>
              <a:rPr lang="de-DE" dirty="0" smtClean="0"/>
              <a:t>as sieving barrier between blood and </a:t>
            </a:r>
            <a:r>
              <a:rPr lang="de-DE" dirty="0" smtClean="0"/>
              <a:t>heptocytes</a:t>
            </a:r>
          </a:p>
          <a:p>
            <a:pPr lvl="1"/>
            <a:r>
              <a:rPr lang="de-DE" dirty="0" smtClean="0"/>
              <a:t>morphological &amp; </a:t>
            </a:r>
            <a:r>
              <a:rPr lang="de-DE" dirty="0" smtClean="0"/>
              <a:t>physiological evidance </a:t>
            </a:r>
            <a:r>
              <a:rPr lang="de-DE" dirty="0" smtClean="0"/>
              <a:t>that fenestrae </a:t>
            </a:r>
            <a:r>
              <a:rPr lang="de-DE" dirty="0" smtClean="0"/>
              <a:t>act as a </a:t>
            </a:r>
            <a:r>
              <a:rPr lang="de-DE" b="1" dirty="0" smtClean="0"/>
              <a:t>dynamic </a:t>
            </a:r>
            <a:r>
              <a:rPr lang="de-DE" b="1" dirty="0" smtClean="0"/>
              <a:t>filter</a:t>
            </a:r>
          </a:p>
          <a:p>
            <a:pPr lvl="1"/>
            <a:r>
              <a:rPr lang="de-DE" dirty="0"/>
              <a:t>important role in lipid </a:t>
            </a:r>
            <a:r>
              <a:rPr lang="de-DE" dirty="0" smtClean="0"/>
              <a:t>metabolism (namely </a:t>
            </a:r>
            <a:r>
              <a:rPr lang="de-DE" b="1" dirty="0"/>
              <a:t>chylomycrons</a:t>
            </a:r>
            <a:r>
              <a:rPr lang="de-DE" dirty="0" smtClean="0"/>
              <a:t>)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de-DE" dirty="0" smtClean="0"/>
              <a:t>Liver </a:t>
            </a:r>
            <a:r>
              <a:rPr lang="de-DE" dirty="0"/>
              <a:t>sinusoidal endothelial cells (</a:t>
            </a:r>
            <a:r>
              <a:rPr lang="de-DE" b="1" dirty="0"/>
              <a:t>LSEC</a:t>
            </a:r>
            <a:r>
              <a:rPr lang="de-DE" dirty="0"/>
              <a:t>) constitute sinusoidal wall</a:t>
            </a:r>
          </a:p>
          <a:p>
            <a:pPr lvl="1"/>
            <a:r>
              <a:rPr lang="de-DE" dirty="0" smtClean="0"/>
              <a:t>numerous </a:t>
            </a:r>
            <a:r>
              <a:rPr lang="de-DE" dirty="0"/>
              <a:t>endocytotic vesicles </a:t>
            </a:r>
            <a:endParaRPr lang="de-DE" dirty="0" smtClean="0"/>
          </a:p>
          <a:p>
            <a:pPr lvl="1"/>
            <a:r>
              <a:rPr lang="de-DE" dirty="0" smtClean="0"/>
              <a:t>effective </a:t>
            </a:r>
            <a:r>
              <a:rPr lang="de-DE" dirty="0"/>
              <a:t>uptake of a wide variety of substances  from </a:t>
            </a:r>
            <a:r>
              <a:rPr lang="de-DE" dirty="0" smtClean="0"/>
              <a:t>blood </a:t>
            </a:r>
            <a:r>
              <a:rPr lang="de-DE" dirty="0"/>
              <a:t>via receptor-mediated  endocytosis  (Braet, 2004)</a:t>
            </a:r>
          </a:p>
          <a:p>
            <a:pPr lvl="1"/>
            <a:r>
              <a:rPr lang="de-DE" dirty="0"/>
              <a:t>transcytosis transport across  the endothelium to surrounding tissue</a:t>
            </a:r>
          </a:p>
          <a:p>
            <a:pPr lvl="1"/>
            <a:r>
              <a:rPr lang="de-DE" dirty="0" smtClean="0"/>
              <a:t>scavenger </a:t>
            </a:r>
            <a:r>
              <a:rPr lang="de-DE" dirty="0"/>
              <a:t>system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447800"/>
            <a:ext cx="4597037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6963" y="5610761"/>
            <a:ext cx="4597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Contribution </a:t>
            </a:r>
            <a:r>
              <a:rPr lang="en-US" sz="1000" b="1" dirty="0"/>
              <a:t>of high-resolution correlative imaging techniques in the study of the liver sieve in </a:t>
            </a:r>
            <a:r>
              <a:rPr lang="en-US" sz="1000" b="1" dirty="0" smtClean="0"/>
              <a:t>three-dimensions. </a:t>
            </a:r>
            <a:r>
              <a:rPr lang="en-US" sz="1000" dirty="0" err="1" smtClean="0"/>
              <a:t>Braet</a:t>
            </a:r>
            <a:r>
              <a:rPr lang="en-US" sz="1000" dirty="0"/>
              <a:t>, F. et al; </a:t>
            </a:r>
            <a:r>
              <a:rPr lang="en-US" sz="1000" i="1" dirty="0" err="1" smtClean="0"/>
              <a:t>Microsc</a:t>
            </a:r>
            <a:r>
              <a:rPr lang="en-US" sz="1000" i="1" dirty="0" smtClean="0"/>
              <a:t> </a:t>
            </a:r>
            <a:r>
              <a:rPr lang="en-US" sz="1000" i="1" dirty="0"/>
              <a:t>Res Tech, </a:t>
            </a:r>
            <a:r>
              <a:rPr lang="en-US" sz="1000" b="1" dirty="0" smtClean="0"/>
              <a:t>2007</a:t>
            </a:r>
            <a:r>
              <a:rPr lang="en-US" sz="1000" i="1" dirty="0"/>
              <a:t>, 70</a:t>
            </a:r>
            <a:r>
              <a:rPr lang="en-US" sz="1000" dirty="0"/>
              <a:t>, </a:t>
            </a:r>
            <a:r>
              <a:rPr lang="en-US" sz="1000" dirty="0" smtClean="0"/>
              <a:t>230-242</a:t>
            </a:r>
          </a:p>
          <a:p>
            <a:r>
              <a:rPr lang="en-US" sz="1000" b="1" dirty="0" smtClean="0"/>
              <a:t>Structural </a:t>
            </a:r>
            <a:r>
              <a:rPr lang="en-US" sz="1000" b="1" dirty="0"/>
              <a:t>and functional aspects of liver sinusoidal endothelial cell fenestrae: a </a:t>
            </a:r>
            <a:r>
              <a:rPr lang="en-US" sz="1000" b="1" dirty="0" smtClean="0"/>
              <a:t>review. </a:t>
            </a:r>
            <a:r>
              <a:rPr lang="en-US" sz="1000" i="1" dirty="0" smtClean="0"/>
              <a:t>Comp </a:t>
            </a:r>
            <a:r>
              <a:rPr lang="en-US" sz="1000" i="1" dirty="0" err="1"/>
              <a:t>Hepatol</a:t>
            </a:r>
            <a:r>
              <a:rPr lang="en-US" sz="1000" i="1" dirty="0" smtClean="0"/>
              <a:t>, </a:t>
            </a:r>
            <a:r>
              <a:rPr lang="en-US" sz="1000" dirty="0" err="1"/>
              <a:t>Braet</a:t>
            </a:r>
            <a:r>
              <a:rPr lang="en-US" sz="1000" dirty="0"/>
              <a:t>, F. &amp; </a:t>
            </a:r>
            <a:r>
              <a:rPr lang="en-US" sz="1000" dirty="0" err="1"/>
              <a:t>Wisse</a:t>
            </a:r>
            <a:r>
              <a:rPr lang="en-US" sz="1000" dirty="0"/>
              <a:t>, E.</a:t>
            </a:r>
            <a:r>
              <a:rPr lang="en-US" sz="1000" i="1" dirty="0" smtClean="0"/>
              <a:t>, </a:t>
            </a:r>
            <a:r>
              <a:rPr lang="en-US" sz="1000" b="1" dirty="0"/>
              <a:t>2002</a:t>
            </a:r>
            <a:r>
              <a:rPr lang="en-US" sz="1000" i="1" dirty="0"/>
              <a:t>, 1</a:t>
            </a:r>
            <a:r>
              <a:rPr lang="en-US" sz="1000" dirty="0"/>
              <a:t>, </a:t>
            </a:r>
            <a:r>
              <a:rPr lang="en-US" sz="1000" dirty="0" smtClean="0"/>
              <a:t>1</a:t>
            </a:r>
          </a:p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 smtClean="0"/>
              <a:t>Disse</a:t>
            </a:r>
            <a:r>
              <a:rPr lang="en-US" sz="1000" b="1" dirty="0" smtClean="0"/>
              <a:t>. </a:t>
            </a:r>
            <a:r>
              <a:rPr lang="en-US" sz="1000" dirty="0" err="1" smtClean="0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</a:t>
            </a:r>
            <a:r>
              <a:rPr lang="en-US" sz="1000" dirty="0" err="1"/>
              <a:t>Charels</a:t>
            </a:r>
            <a:r>
              <a:rPr lang="en-US" sz="1000" dirty="0"/>
              <a:t>, K.; Van Der </a:t>
            </a:r>
            <a:r>
              <a:rPr lang="en-US" sz="1000" dirty="0" err="1"/>
              <a:t>Smissen</a:t>
            </a:r>
            <a:r>
              <a:rPr lang="en-US" sz="1000" dirty="0"/>
              <a:t>, P. &amp; </a:t>
            </a:r>
            <a:r>
              <a:rPr lang="en-US" sz="1000" dirty="0" err="1"/>
              <a:t>McCuskey</a:t>
            </a:r>
            <a:r>
              <a:rPr lang="en-US" sz="1000" dirty="0"/>
              <a:t>, R. S. </a:t>
            </a:r>
            <a:r>
              <a:rPr lang="en-US" sz="1000" i="1" dirty="0" err="1" smtClean="0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</a:t>
            </a:r>
            <a:r>
              <a:rPr lang="en-US" sz="1000" dirty="0" smtClean="0"/>
              <a:t>683-692</a:t>
            </a:r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73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Fenestrae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0648" y="835784"/>
            <a:ext cx="3714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of hepatocyte microvilli protruding through the sinusoidal </a:t>
            </a:r>
            <a:r>
              <a:rPr lang="en-US" sz="1200" dirty="0" smtClean="0"/>
              <a:t> endothelial </a:t>
            </a:r>
            <a:r>
              <a:rPr lang="en-US" sz="1200" dirty="0"/>
              <a:t>cell fenestrations.</a:t>
            </a:r>
          </a:p>
        </p:txBody>
      </p:sp>
      <p:pic>
        <p:nvPicPr>
          <p:cNvPr id="5" name="Picture 4" descr="http://www.easloffice.eu/jhep/contest/website/sent_images/20120228-7cd8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21908" y="1072730"/>
            <a:ext cx="287223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28880"/>
            <a:ext cx="464820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diameter ~</a:t>
            </a:r>
            <a:r>
              <a:rPr lang="de-DE" sz="1800" b="1" dirty="0" smtClean="0"/>
              <a:t>50</a:t>
            </a:r>
            <a:r>
              <a:rPr lang="de-DE" sz="1800" b="1" dirty="0" smtClean="0"/>
              <a:t>-200nm</a:t>
            </a:r>
          </a:p>
          <a:p>
            <a:r>
              <a:rPr lang="de-DE" sz="1800" dirty="0"/>
              <a:t>ultrastructure same across species</a:t>
            </a:r>
          </a:p>
          <a:p>
            <a:pPr lvl="1"/>
            <a:r>
              <a:rPr lang="de-DE" sz="1200" dirty="0" smtClean="0"/>
              <a:t>groups </a:t>
            </a:r>
            <a:r>
              <a:rPr lang="de-DE" sz="1200" dirty="0"/>
              <a:t>of fenestrae </a:t>
            </a:r>
            <a:r>
              <a:rPr lang="de-DE" sz="1200" dirty="0" smtClean="0"/>
              <a:t>arranged </a:t>
            </a:r>
            <a:r>
              <a:rPr lang="de-DE" sz="1200" dirty="0"/>
              <a:t>in so called </a:t>
            </a:r>
            <a:r>
              <a:rPr lang="de-DE" sz="1200" b="1" dirty="0"/>
              <a:t>sieve </a:t>
            </a:r>
            <a:r>
              <a:rPr lang="de-DE" sz="1200" b="1" dirty="0" smtClean="0"/>
              <a:t>plates</a:t>
            </a:r>
            <a:endParaRPr lang="de-DE" sz="1200" b="1" dirty="0" smtClean="0"/>
          </a:p>
          <a:p>
            <a:r>
              <a:rPr lang="de-DE" sz="1800" dirty="0" smtClean="0"/>
              <a:t>differences periportal &amp; perivenious</a:t>
            </a:r>
          </a:p>
          <a:p>
            <a:pPr lvl="1"/>
            <a:r>
              <a:rPr lang="de-DE" sz="1200" dirty="0" smtClean="0"/>
              <a:t>diameter decreases  (110.7 to 104.8nm)</a:t>
            </a:r>
          </a:p>
          <a:p>
            <a:pPr lvl="1"/>
            <a:r>
              <a:rPr lang="de-DE" sz="1200" dirty="0" smtClean="0"/>
              <a:t>frequency </a:t>
            </a:r>
            <a:r>
              <a:rPr lang="de-DE" sz="1200" dirty="0"/>
              <a:t>increases (</a:t>
            </a:r>
            <a:r>
              <a:rPr lang="de-DE" sz="1200" dirty="0" smtClean="0"/>
              <a:t>9 </a:t>
            </a:r>
            <a:r>
              <a:rPr lang="de-DE" sz="1200" dirty="0"/>
              <a:t>to 13 per </a:t>
            </a:r>
            <a:r>
              <a:rPr lang="de-DE" sz="1200" dirty="0" smtClean="0"/>
              <a:t>µm</a:t>
            </a:r>
            <a:r>
              <a:rPr lang="de-DE" sz="1200" baseline="30000" dirty="0" smtClean="0"/>
              <a:t>2</a:t>
            </a:r>
            <a:r>
              <a:rPr lang="de-DE" sz="1200" dirty="0" smtClean="0"/>
              <a:t>)</a:t>
            </a:r>
          </a:p>
          <a:p>
            <a:pPr lvl="1"/>
            <a:r>
              <a:rPr lang="de-DE" sz="1200" dirty="0" smtClean="0"/>
              <a:t>increased porosity </a:t>
            </a:r>
            <a:r>
              <a:rPr lang="de-DE" sz="1200" dirty="0"/>
              <a:t>from pp to pv from 6 to 8</a:t>
            </a:r>
            <a:r>
              <a:rPr lang="de-DE" sz="1200" dirty="0" smtClean="0"/>
              <a:t>%</a:t>
            </a:r>
            <a:endParaRPr lang="de-DE" sz="1200" dirty="0" smtClean="0"/>
          </a:p>
          <a:p>
            <a:pPr indent="-285750"/>
            <a:r>
              <a:rPr lang="de-DE" sz="1800" dirty="0" smtClean="0"/>
              <a:t>number </a:t>
            </a:r>
            <a:r>
              <a:rPr lang="de-DE" sz="1800" dirty="0" smtClean="0"/>
              <a:t>and diameter </a:t>
            </a:r>
            <a:r>
              <a:rPr lang="de-DE" sz="1800" dirty="0" smtClean="0"/>
              <a:t>may </a:t>
            </a:r>
            <a:r>
              <a:rPr lang="de-DE" sz="1800" dirty="0" smtClean="0"/>
              <a:t>vary between </a:t>
            </a:r>
            <a:r>
              <a:rPr lang="de-DE" sz="1800" dirty="0" smtClean="0"/>
              <a:t>individuals &amp; within single </a:t>
            </a:r>
            <a:r>
              <a:rPr lang="de-DE" sz="1800" dirty="0" smtClean="0"/>
              <a:t>indiviuum under various physiological and pharmacological circumstances</a:t>
            </a:r>
            <a:endParaRPr lang="de-DE" sz="1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648200"/>
            <a:ext cx="704299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3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Space of </a:t>
            </a:r>
            <a:r>
              <a:rPr lang="de-DE" dirty="0" smtClean="0"/>
              <a:t>Dissé</a:t>
            </a:r>
            <a:endParaRPr lang="en-US" dirty="0"/>
          </a:p>
        </p:txBody>
      </p:sp>
      <p:pic>
        <p:nvPicPr>
          <p:cNvPr id="1028" name="Picture 4" descr="http://www.easloffice.eu/jhep/contest/website/sent_images/20120228-7cd8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0834" y="1149300"/>
            <a:ext cx="2964533" cy="383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16856" y="622870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The fine structure of rat liver sinusoids, space of </a:t>
            </a:r>
            <a:r>
              <a:rPr lang="en-US" sz="1000" b="1" dirty="0" err="1"/>
              <a:t>Dissé</a:t>
            </a:r>
            <a:r>
              <a:rPr lang="en-US" sz="1000" b="1" dirty="0"/>
              <a:t> and associated tissue space.</a:t>
            </a:r>
            <a:br>
              <a:rPr lang="en-US" sz="1000" b="1" dirty="0"/>
            </a:br>
            <a:r>
              <a:rPr lang="en-US" sz="1000" dirty="0" err="1"/>
              <a:t>Burkel</a:t>
            </a:r>
            <a:r>
              <a:rPr lang="en-US" sz="1000" dirty="0"/>
              <a:t>, W. E. &amp; Low, F. N.; </a:t>
            </a:r>
            <a:r>
              <a:rPr lang="en-US" sz="1000" i="1" dirty="0"/>
              <a:t>Am J </a:t>
            </a:r>
            <a:r>
              <a:rPr lang="en-US" sz="1000" i="1" dirty="0" err="1"/>
              <a:t>Anat</a:t>
            </a:r>
            <a:r>
              <a:rPr lang="en-US" sz="1000" i="1" dirty="0"/>
              <a:t>, </a:t>
            </a:r>
            <a:r>
              <a:rPr lang="en-US" sz="1000" b="1" dirty="0"/>
              <a:t>1966</a:t>
            </a:r>
            <a:r>
              <a:rPr lang="en-US" sz="1000" i="1" dirty="0"/>
              <a:t>, 118</a:t>
            </a:r>
            <a:r>
              <a:rPr lang="en-US" sz="1000" dirty="0"/>
              <a:t>, 769-783</a:t>
            </a:r>
          </a:p>
          <a:p>
            <a:r>
              <a:rPr lang="en-US" sz="1000" dirty="0" smtClean="0">
                <a:hlinkClick r:id="rId3"/>
              </a:rPr>
              <a:t>http</a:t>
            </a:r>
            <a:r>
              <a:rPr lang="en-US" sz="1000" dirty="0">
                <a:hlinkClick r:id="rId3"/>
              </a:rPr>
              <a:t>://</a:t>
            </a:r>
            <a:r>
              <a:rPr lang="en-US" sz="1000" dirty="0" smtClean="0">
                <a:hlinkClick r:id="rId3"/>
              </a:rPr>
              <a:t>www.easloffice.eu/jhep/contest/website/see_photos.html</a:t>
            </a:r>
            <a:endParaRPr lang="en-US" sz="1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72693" y="4572124"/>
            <a:ext cx="38274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Pseudo-colored Scanning EM of an hepatic </a:t>
            </a:r>
            <a:r>
              <a:rPr lang="en-US" sz="1400" dirty="0" smtClean="0"/>
              <a:t>plate, accentuating </a:t>
            </a:r>
            <a:r>
              <a:rPr lang="en-US" sz="1400" dirty="0"/>
              <a:t>the </a:t>
            </a:r>
            <a:r>
              <a:rPr lang="en-US" sz="1400" b="1" dirty="0" err="1" smtClean="0"/>
              <a:t>fenstrated</a:t>
            </a:r>
            <a:r>
              <a:rPr lang="en-US" sz="1400" b="1" dirty="0"/>
              <a:t> </a:t>
            </a:r>
            <a:r>
              <a:rPr lang="en-US" sz="1400" b="1" dirty="0" err="1" smtClean="0"/>
              <a:t>sinuoidal</a:t>
            </a:r>
            <a:r>
              <a:rPr lang="en-US" sz="1400" b="1" dirty="0"/>
              <a:t> </a:t>
            </a:r>
            <a:r>
              <a:rPr lang="en-US" sz="1400" b="1" dirty="0" smtClean="0"/>
              <a:t> endothelium </a:t>
            </a:r>
            <a:r>
              <a:rPr lang="en-US" sz="1400" b="1" dirty="0"/>
              <a:t>(blue)</a:t>
            </a:r>
            <a:r>
              <a:rPr lang="en-US" sz="1400" dirty="0"/>
              <a:t>, </a:t>
            </a:r>
            <a:r>
              <a:rPr lang="en-US" sz="1400" b="1" dirty="0" smtClean="0"/>
              <a:t>hepatocyte (brown</a:t>
            </a:r>
            <a:r>
              <a:rPr lang="en-US" sz="1400" b="1" dirty="0"/>
              <a:t>)</a:t>
            </a:r>
            <a:r>
              <a:rPr lang="en-US" sz="1400" dirty="0"/>
              <a:t> and a </a:t>
            </a:r>
            <a:r>
              <a:rPr lang="en-US" sz="1400" b="1" dirty="0"/>
              <a:t>collagen fibril (lavender</a:t>
            </a:r>
            <a:r>
              <a:rPr lang="en-US" sz="1400" b="1" dirty="0" smtClean="0"/>
              <a:t>)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de-DE" sz="1400" dirty="0" smtClean="0"/>
              <a:t>Hepatocytes </a:t>
            </a:r>
            <a:r>
              <a:rPr lang="de-DE" sz="1400" dirty="0" smtClean="0"/>
              <a:t>surface enlarged </a:t>
            </a:r>
            <a:r>
              <a:rPr lang="de-DE" sz="1400" dirty="0" smtClean="0"/>
              <a:t>via </a:t>
            </a:r>
            <a:r>
              <a:rPr lang="de-DE" sz="1400" b="1" dirty="0" smtClean="0"/>
              <a:t>microvilli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1" y="1584098"/>
            <a:ext cx="4267179" cy="299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48200"/>
            <a:ext cx="4309312" cy="73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84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Sinusoid Ultrastructure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2362200" cy="4525963"/>
          </a:xfrm>
        </p:spPr>
        <p:txBody>
          <a:bodyPr>
            <a:normAutofit/>
          </a:bodyPr>
          <a:lstStyle/>
          <a:p>
            <a:r>
              <a:rPr lang="de-DE" sz="1800" dirty="0"/>
              <a:t>fenestraetion </a:t>
            </a:r>
            <a:r>
              <a:rPr lang="de-DE" sz="1800" dirty="0" smtClean="0"/>
              <a:t>&amp; absence of basement membranes provide direct access of blood plasma to hepatocytes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0888" y="483103"/>
            <a:ext cx="4338414" cy="626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800" y="638169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The </a:t>
            </a:r>
            <a:r>
              <a:rPr lang="en-US" sz="1000" b="1" dirty="0"/>
              <a:t>fine structure of rat liver sinusoids, space of </a:t>
            </a:r>
            <a:r>
              <a:rPr lang="en-US" sz="1000" b="1" dirty="0" err="1"/>
              <a:t>Dissé</a:t>
            </a:r>
            <a:r>
              <a:rPr lang="en-US" sz="1000" b="1" dirty="0"/>
              <a:t> and associated tissue space.</a:t>
            </a:r>
            <a:br>
              <a:rPr lang="en-US" sz="1000" b="1" dirty="0"/>
            </a:br>
            <a:r>
              <a:rPr lang="en-US" sz="1000" dirty="0" err="1"/>
              <a:t>Burkel</a:t>
            </a:r>
            <a:r>
              <a:rPr lang="en-US" sz="1000" dirty="0"/>
              <a:t>, W. E. &amp; Low, F. </a:t>
            </a:r>
            <a:r>
              <a:rPr lang="en-US" sz="1000" dirty="0" smtClean="0"/>
              <a:t>N; </a:t>
            </a:r>
            <a:r>
              <a:rPr lang="en-US" sz="1000" i="1" dirty="0" smtClean="0"/>
              <a:t>Am </a:t>
            </a:r>
            <a:r>
              <a:rPr lang="en-US" sz="1000" i="1" dirty="0"/>
              <a:t>J </a:t>
            </a:r>
            <a:r>
              <a:rPr lang="en-US" sz="1000" i="1" dirty="0" err="1"/>
              <a:t>Anat</a:t>
            </a:r>
            <a:r>
              <a:rPr lang="en-US" sz="1000" i="1" dirty="0"/>
              <a:t>, </a:t>
            </a:r>
            <a:r>
              <a:rPr lang="en-US" sz="1000" b="1" dirty="0"/>
              <a:t>1966</a:t>
            </a:r>
            <a:r>
              <a:rPr lang="en-US" sz="1000" i="1" dirty="0"/>
              <a:t>, 118</a:t>
            </a:r>
            <a:r>
              <a:rPr lang="en-US" sz="1000" dirty="0"/>
              <a:t>, 769-783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624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900</Words>
  <Application>Microsoft Office PowerPoint</Application>
  <PresentationFormat>On-screen Show (4:3)</PresentationFormat>
  <Paragraphs>117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Hepatic zonation of  Glucose Metabolism</vt:lpstr>
      <vt:lpstr>Liver Architecture    On a Tissue-scale</vt:lpstr>
      <vt:lpstr>Liver Lobule</vt:lpstr>
      <vt:lpstr>PowerPoint Presentation</vt:lpstr>
      <vt:lpstr>Sinusoid</vt:lpstr>
      <vt:lpstr>Endothelial Fenestrae</vt:lpstr>
      <vt:lpstr>Fenestrae</vt:lpstr>
      <vt:lpstr>Space of Dissé</vt:lpstr>
      <vt:lpstr>Sinusoid Ultrastructure</vt:lpstr>
      <vt:lpstr>Tight Sinusoids</vt:lpstr>
      <vt:lpstr>Blood Flow</vt:lpstr>
      <vt:lpstr>Blood Flow</vt:lpstr>
      <vt:lpstr>Lymph</vt:lpstr>
      <vt:lpstr>Metabolic zonation of   Glucose metabolism</vt:lpstr>
      <vt:lpstr>Zonated Metabolites</vt:lpstr>
      <vt:lpstr>Zonated Metabolites</vt:lpstr>
      <vt:lpstr>Zonated Gene Expression</vt:lpstr>
      <vt:lpstr>Zonated Protein Levels</vt:lpstr>
      <vt:lpstr>ZonatED Signalling</vt:lpstr>
      <vt:lpstr>Induction of pp/PV via  Insulin &amp; Glucagon</vt:lpstr>
      <vt:lpstr>Zonated Glucose Metabolism</vt:lpstr>
      <vt:lpstr>Dynamic Zonation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Hepatic zonation of  Glucose Metabolism</dc:title>
  <dc:creator>mkoenig</dc:creator>
  <cp:lastModifiedBy>mkoenig</cp:lastModifiedBy>
  <cp:revision>79</cp:revision>
  <dcterms:created xsi:type="dcterms:W3CDTF">2006-08-16T00:00:00Z</dcterms:created>
  <dcterms:modified xsi:type="dcterms:W3CDTF">2013-03-10T21:24:53Z</dcterms:modified>
</cp:coreProperties>
</file>